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1017" r:id="rId3"/>
    <p:sldId id="1018" r:id="rId4"/>
    <p:sldId id="1037" r:id="rId5"/>
    <p:sldId id="1022" r:id="rId6"/>
    <p:sldId id="1024" r:id="rId7"/>
    <p:sldId id="1042" r:id="rId8"/>
    <p:sldId id="1043" r:id="rId9"/>
    <p:sldId id="1044" r:id="rId10"/>
    <p:sldId id="1045" r:id="rId11"/>
    <p:sldId id="1046" r:id="rId12"/>
    <p:sldId id="1038" r:id="rId13"/>
    <p:sldId id="1039" r:id="rId14"/>
    <p:sldId id="1040" r:id="rId15"/>
    <p:sldId id="1041" r:id="rId16"/>
    <p:sldId id="1047"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94" d="100"/>
          <a:sy n="94" d="100"/>
        </p:scale>
        <p:origin x="90"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4" name="文本框 3"/>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8.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4.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机械波</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5. </a:t>
            </a:r>
            <a:r>
              <a:rPr lang="en-US" altLang="zh-CN" sz="4800" b="0" smtClean="0">
                <a:solidFill>
                  <a:srgbClr val="000000"/>
                </a:solidFill>
                <a:latin typeface="+mn-lt"/>
                <a:ea typeface="微软雅黑" panose="020B0503020204020204" pitchFamily="34" charset="-122"/>
                <a:cs typeface="微软雅黑" panose="020B0503020204020204" pitchFamily="34" charset="-122"/>
              </a:rPr>
              <a:t> </a:t>
            </a:r>
            <a:r>
              <a:rPr lang="zh-CN" altLang="en-US" sz="4800" b="0" smtClean="0">
                <a:solidFill>
                  <a:srgbClr val="000000"/>
                </a:solidFill>
                <a:latin typeface="+mn-lt"/>
                <a:ea typeface="微软雅黑" panose="020B0503020204020204" pitchFamily="34" charset="-122"/>
                <a:cs typeface="微软雅黑" panose="020B0503020204020204" pitchFamily="34" charset="-122"/>
              </a:rPr>
              <a:t>多普勒效应</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2"/>
          <a:stretch>
            <a:fillRect/>
          </a:stretch>
        </p:blipFill>
        <p:spPr>
          <a:xfrm>
            <a:off x="406574" y="948222"/>
            <a:ext cx="764309" cy="272473"/>
          </a:xfrm>
          <a:prstGeom prst="rect">
            <a:avLst/>
          </a:prstGeom>
        </p:spPr>
      </p:pic>
      <p:sp>
        <p:nvSpPr>
          <p:cNvPr id="3" name="内容占位符 2"/>
          <p:cNvSpPr>
            <a:spLocks noGrp="1"/>
          </p:cNvSpPr>
          <p:nvPr>
            <p:ph idx="1"/>
          </p:nvPr>
        </p:nvSpPr>
        <p:spPr>
          <a:xfrm>
            <a:off x="360854" y="764704"/>
            <a:ext cx="11485848" cy="3970318"/>
          </a:xfrm>
        </p:spPr>
        <p:txBody>
          <a:bodyPr/>
          <a:lstStyle/>
          <a:p>
            <a:pPr hangingPunct="0">
              <a:spcAft>
                <a:spcPts val="0"/>
              </a:spcAft>
              <a:tabLst>
                <a:tab pos="6301105" algn="l"/>
              </a:tabLst>
            </a:pPr>
            <a:r>
              <a:rPr lang="en-US" altLang="zh-CN" b="1"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多普勒效应产生的原因可知</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该图表示波源正在向</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点移动</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在波的传播方向上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当波源接近观察者时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观察者接收到的频率一定比波源振动的频率高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当波源远离观察者时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观察者接收到的频率一定比波源振动的频率低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则观察者在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点接收到的波的频率小于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点接收到的波的频率是定值且大于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1340768"/>
            <a:ext cx="11485848" cy="1200329"/>
          </a:xfrm>
          <a:prstGeom prst="rect">
            <a:avLst/>
          </a:prstGeom>
        </p:spPr>
        <p:txBody>
          <a:bodyPr wrap="square">
            <a:spAutoFit/>
          </a:bodyPr>
          <a:lstStyle/>
          <a:p>
            <a:pPr algn="just">
              <a:lnSpc>
                <a:spcPct val="150000"/>
              </a:lnSpc>
              <a:spcAft>
                <a:spcPts val="0"/>
              </a:spcAft>
              <a:tabLst>
                <a:tab pos="6301105" algn="l"/>
              </a:tabLst>
            </a:pPr>
            <a:r>
              <a:rPr lang="en-US" altLang="zh-CN" sz="2400" smtClean="0">
                <a:solidFill>
                  <a:srgbClr val="00AEEF"/>
                </a:solidFill>
                <a:ea typeface="楷体" panose="02010609060101010101" pitchFamily="49" charset="-122"/>
                <a:cs typeface="Times New Roman" panose="02020603050405020304" pitchFamily="18" charset="0"/>
              </a:rPr>
              <a:t>           </a:t>
            </a:r>
            <a:r>
              <a:rPr lang="zh-CN" altLang="zh-CN" sz="2400" smtClean="0">
                <a:solidFill>
                  <a:srgbClr val="00AEEF"/>
                </a:solidFill>
                <a:ea typeface="楷体" panose="02010609060101010101" pitchFamily="49" charset="-122"/>
                <a:cs typeface="Times New Roman" panose="02020603050405020304" pitchFamily="18" charset="0"/>
              </a:rPr>
              <a:t>波</a:t>
            </a:r>
            <a:r>
              <a:rPr lang="zh-CN" altLang="zh-CN" sz="2400">
                <a:solidFill>
                  <a:srgbClr val="00AEEF"/>
                </a:solidFill>
                <a:ea typeface="楷体" panose="02010609060101010101" pitchFamily="49" charset="-122"/>
                <a:cs typeface="Times New Roman" panose="02020603050405020304" pitchFamily="18" charset="0"/>
              </a:rPr>
              <a:t>在同一介质中传播速度相等</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波长长则频率小</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波长短则频率大</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波源频率不变</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接收到的频率大</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说明观察者和波源距离减小</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即二者相向运动</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pic>
        <p:nvPicPr>
          <p:cNvPr id="6" name="箭头右下.eps" descr="id:2147492989;FounderCES"/>
          <p:cNvPicPr/>
          <p:nvPr/>
        </p:nvPicPr>
        <p:blipFill>
          <a:blip r:embed="rId3"/>
          <a:stretch>
            <a:fillRect/>
          </a:stretch>
        </p:blipFill>
        <p:spPr>
          <a:xfrm>
            <a:off x="591243" y="1502180"/>
            <a:ext cx="394970" cy="310515"/>
          </a:xfrm>
          <a:prstGeom prst="rect">
            <a:avLst/>
          </a:prstGeom>
        </p:spPr>
      </p:pic>
      <p:pic>
        <p:nvPicPr>
          <p:cNvPr id="7" name="wld611.jpg" descr="id:2147492975;FounderCES"/>
          <p:cNvPicPr/>
          <p:nvPr/>
        </p:nvPicPr>
        <p:blipFill>
          <a:blip r:embed="rId4"/>
          <a:stretch>
            <a:fillRect/>
          </a:stretch>
        </p:blipFill>
        <p:spPr>
          <a:xfrm>
            <a:off x="5231110" y="4061056"/>
            <a:ext cx="3384376" cy="2536296"/>
          </a:xfrm>
          <a:prstGeom prst="rect">
            <a:avLst/>
          </a:prstGeom>
        </p:spPr>
      </p:pic>
    </p:spTree>
    <p:extLst>
      <p:ext uri="{BB962C8B-B14F-4D97-AF65-F5344CB8AC3E}">
        <p14:creationId xmlns:p14="http://schemas.microsoft.com/office/powerpoint/2010/main" val="30053023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2238241"/>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多普勒效应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适用于一切波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多普勒效应的判断方法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确定研究对象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波源与观察者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确定波源与观察者之间在波的传播方向是否有相对运动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若有相对运动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则能发生多普勒效应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否则不发生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当两者相互远离时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观察者接收到的频率变小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相互靠近时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观察者接收到的频率变大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但波源的频率不变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402382" y="793745"/>
            <a:ext cx="1844833" cy="473135"/>
          </a:xfrm>
          <a:prstGeom prst="rect">
            <a:avLst/>
          </a:prstGeom>
        </p:spPr>
      </p:pic>
    </p:spTree>
    <p:extLst>
      <p:ext uri="{BB962C8B-B14F-4D97-AF65-F5344CB8AC3E}">
        <p14:creationId xmlns:p14="http://schemas.microsoft.com/office/powerpoint/2010/main" val="22942429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4517"/>
            <a:ext cx="11485848" cy="3970318"/>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由</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波的图像来求解振动与由振动图像来求解波动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从波的图像中可直接读取波长和振幅，结合所给的时间来计算波的周期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，再来写出质点振动方程或画出振动图像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从振动图像中可直接读取周期和振幅，结合所给的传播距离来计算波长，再画出波的图像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由波的图像的群体质点在某一时刻的特征来分析某个质点在这个时刻以及以后的时刻的振动情况，由全体到局部把波的图像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翻译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成振动方程或振动图像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情境通.eps" descr="id:2147493010;FounderCES"/>
          <p:cNvPicPr/>
          <p:nvPr/>
        </p:nvPicPr>
        <p:blipFill>
          <a:blip r:embed="rId2"/>
          <a:stretch>
            <a:fillRect/>
          </a:stretch>
        </p:blipFill>
        <p:spPr>
          <a:xfrm>
            <a:off x="3365024" y="692696"/>
            <a:ext cx="5460365" cy="553085"/>
          </a:xfrm>
          <a:prstGeom prst="rect">
            <a:avLst/>
          </a:prstGeom>
        </p:spPr>
      </p:pic>
      <p:pic>
        <p:nvPicPr>
          <p:cNvPr id="5" name="情境.eps" descr="id:2147493017;FounderCES"/>
          <p:cNvPicPr/>
          <p:nvPr/>
        </p:nvPicPr>
        <p:blipFill>
          <a:blip r:embed="rId3"/>
          <a:stretch>
            <a:fillRect/>
          </a:stretch>
        </p:blipFill>
        <p:spPr>
          <a:xfrm>
            <a:off x="406574" y="1556792"/>
            <a:ext cx="1017905" cy="356870"/>
          </a:xfrm>
          <a:prstGeom prst="rect">
            <a:avLst/>
          </a:prstGeom>
        </p:spPr>
      </p:pic>
    </p:spTree>
    <p:extLst>
      <p:ext uri="{BB962C8B-B14F-4D97-AF65-F5344CB8AC3E}">
        <p14:creationId xmlns:p14="http://schemas.microsoft.com/office/powerpoint/2010/main" val="14766571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由振动图像的个体质点在连续时间内的振动特征来分析群体质点在某个时刻的振动情况以及形成的波形图，由个体到局部把振动图像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翻译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成波的图像，最后来求解波的多解性问题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熟练掌握波的传播方向与质点振动方向的互判方法，熟练掌握波的多解性问题的处理方法，加强对波的空间周期性与波动周期性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振动周期性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232467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一列沿水平直线传播的简谐横波上有相距</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两点，图甲和图乙分别是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两质点的振动图像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已知该波波长大于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，求这列波可能的波速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24典例.eps" descr="id:2147493024;FounderCES"/>
          <p:cNvPicPr/>
          <p:nvPr/>
        </p:nvPicPr>
        <p:blipFill>
          <a:blip r:embed="rId2"/>
          <a:stretch>
            <a:fillRect/>
          </a:stretch>
        </p:blipFill>
        <p:spPr>
          <a:xfrm>
            <a:off x="478582" y="925972"/>
            <a:ext cx="1049074" cy="345247"/>
          </a:xfrm>
          <a:prstGeom prst="rect">
            <a:avLst/>
          </a:prstGeom>
        </p:spPr>
      </p:pic>
      <p:pic>
        <p:nvPicPr>
          <p:cNvPr id="5" name="24xb20a.jpg" descr="id:2147493031;FounderCES"/>
          <p:cNvPicPr/>
          <p:nvPr/>
        </p:nvPicPr>
        <p:blipFill>
          <a:blip r:embed="rId3"/>
          <a:stretch>
            <a:fillRect/>
          </a:stretch>
        </p:blipFill>
        <p:spPr>
          <a:xfrm>
            <a:off x="2998862" y="2121098"/>
            <a:ext cx="2957830" cy="2553335"/>
          </a:xfrm>
          <a:prstGeom prst="rect">
            <a:avLst/>
          </a:prstGeom>
        </p:spPr>
      </p:pic>
      <p:pic>
        <p:nvPicPr>
          <p:cNvPr id="6" name="24xb20b.jpg" descr="id:2147493038;FounderCES"/>
          <p:cNvPicPr/>
          <p:nvPr/>
        </p:nvPicPr>
        <p:blipFill>
          <a:blip r:embed="rId4"/>
          <a:stretch>
            <a:fillRect/>
          </a:stretch>
        </p:blipFill>
        <p:spPr>
          <a:xfrm>
            <a:off x="6527254" y="2148532"/>
            <a:ext cx="2777490" cy="2353310"/>
          </a:xfrm>
          <a:prstGeom prst="rect">
            <a:avLst/>
          </a:prstGeom>
        </p:spPr>
      </p:pic>
      <p:pic>
        <p:nvPicPr>
          <p:cNvPr id="7" name="24答案.eps" descr="id:2147493052;FounderCES"/>
          <p:cNvPicPr/>
          <p:nvPr/>
        </p:nvPicPr>
        <p:blipFill>
          <a:blip r:embed="rId5"/>
          <a:stretch>
            <a:fillRect/>
          </a:stretch>
        </p:blipFill>
        <p:spPr>
          <a:xfrm>
            <a:off x="463289" y="4869160"/>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262558" y="4509120"/>
                <a:ext cx="11521280" cy="1446550"/>
              </a:xfrm>
              <a:prstGeom prst="rect">
                <a:avLst/>
              </a:prstGeom>
            </p:spPr>
            <p:txBody>
              <a:bodyPr wrap="square">
                <a:spAutoFit/>
              </a:bodyPr>
              <a:lstStyle/>
              <a:p>
                <a:pPr algn="just">
                  <a:lnSpc>
                    <a:spcPct val="150000"/>
                  </a:lnSpc>
                  <a:spcAft>
                    <a:spcPts val="0"/>
                  </a:spcAft>
                  <a:tabLst>
                    <a:tab pos="6301105" algn="l"/>
                  </a:tabLs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若</a:t>
                </a:r>
                <a:r>
                  <a:rPr lang="zh-CN" altLang="zh-CN" sz="2400" dirty="0">
                    <a:solidFill>
                      <a:srgbClr val="000000"/>
                    </a:solidFill>
                    <a:ea typeface="楷体" panose="02010609060101010101" pitchFamily="49" charset="-122"/>
                    <a:cs typeface="Times New Roman" panose="02020603050405020304" pitchFamily="18" charset="0"/>
                  </a:rPr>
                  <a:t>波由</a:t>
                </a:r>
                <a:r>
                  <a:rPr lang="en-US" altLang="zh-CN" sz="2400" i="1"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向</a:t>
                </a:r>
                <a:r>
                  <a:rPr lang="en-US" altLang="zh-CN" sz="2400" i="1" dirty="0">
                    <a:solidFill>
                      <a:srgbClr val="000000"/>
                    </a:solidFill>
                    <a:cs typeface="Times New Roman" panose="02020603050405020304" pitchFamily="18" charset="0"/>
                  </a:rPr>
                  <a:t>B</a:t>
                </a:r>
                <a:r>
                  <a:rPr lang="zh-CN" altLang="zh-CN" sz="2400" dirty="0">
                    <a:solidFill>
                      <a:srgbClr val="000000"/>
                    </a:solidFill>
                    <a:ea typeface="楷体" panose="02010609060101010101" pitchFamily="49" charset="-122"/>
                    <a:cs typeface="Times New Roman" panose="02020603050405020304" pitchFamily="18" charset="0"/>
                  </a:rPr>
                  <a:t>传播</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这列波的波速可能为</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𝟒𝟎</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dirty="0" smtClean="0">
                    <a:solidFill>
                      <a:srgbClr val="000000"/>
                    </a:solidFill>
                    <a:cs typeface="Times New Roman" panose="02020603050405020304" pitchFamily="18" charset="0"/>
                  </a:rPr>
                  <a:t> m/s</a:t>
                </a:r>
                <a:r>
                  <a:rPr lang="zh-CN" altLang="zh-CN" sz="2400" dirty="0">
                    <a:solidFill>
                      <a:srgbClr val="000000"/>
                    </a:solidFill>
                    <a:ea typeface="楷体" panose="02010609060101010101" pitchFamily="49" charset="-122"/>
                    <a:cs typeface="Times New Roman" panose="02020603050405020304" pitchFamily="18" charset="0"/>
                  </a:rPr>
                  <a:t>或</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𝟒𝟎</m:t>
                        </m:r>
                      </m:num>
                      <m:den>
                        <m:r>
                          <a:rPr lang="en-US" altLang="zh-CN" sz="2400" i="1">
                            <a:solidFill>
                              <a:srgbClr val="000000"/>
                            </a:solidFill>
                            <a:latin typeface="Cambria Math" panose="02040503050406030204" pitchFamily="18" charset="0"/>
                            <a:cs typeface="Times New Roman" panose="02020603050405020304" pitchFamily="18" charset="0"/>
                          </a:rPr>
                          <m:t>𝟕</m:t>
                        </m:r>
                      </m:den>
                    </m:f>
                  </m:oMath>
                </a14:m>
                <a:r>
                  <a:rPr lang="en-US" altLang="zh-CN" sz="2400" dirty="0" smtClean="0">
                    <a:solidFill>
                      <a:srgbClr val="000000"/>
                    </a:solidFill>
                    <a:cs typeface="Times New Roman" panose="02020603050405020304" pitchFamily="18" charset="0"/>
                  </a:rPr>
                  <a:t> m/s</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若波由</a:t>
                </a:r>
                <a:r>
                  <a:rPr lang="en-US" altLang="zh-CN" sz="2400" i="1" dirty="0">
                    <a:solidFill>
                      <a:srgbClr val="000000"/>
                    </a:solidFill>
                    <a:cs typeface="Times New Roman" panose="02020603050405020304" pitchFamily="18" charset="0"/>
                  </a:rPr>
                  <a:t>B</a:t>
                </a:r>
                <a:r>
                  <a:rPr lang="zh-CN" altLang="zh-CN" sz="2400" dirty="0">
                    <a:solidFill>
                      <a:srgbClr val="000000"/>
                    </a:solidFill>
                    <a:ea typeface="楷体" panose="02010609060101010101" pitchFamily="49" charset="-122"/>
                    <a:cs typeface="Times New Roman" panose="02020603050405020304" pitchFamily="18" charset="0"/>
                  </a:rPr>
                  <a:t>向</a:t>
                </a:r>
                <a:r>
                  <a:rPr lang="en-US" altLang="zh-CN" sz="2400" i="1"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传播</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这列波的波速可能为</a:t>
                </a:r>
                <a:r>
                  <a:rPr lang="en-US" altLang="zh-CN" sz="2400" dirty="0" smtClean="0">
                    <a:solidFill>
                      <a:srgbClr val="000000"/>
                    </a:solidFill>
                    <a:cs typeface="Times New Roman" panose="02020603050405020304" pitchFamily="18" charset="0"/>
                  </a:rPr>
                  <a:t>40 m/s</a:t>
                </a:r>
                <a:r>
                  <a:rPr lang="zh-CN" altLang="zh-CN" sz="2400" dirty="0">
                    <a:solidFill>
                      <a:srgbClr val="000000"/>
                    </a:solidFill>
                    <a:ea typeface="楷体" panose="02010609060101010101" pitchFamily="49" charset="-122"/>
                    <a:cs typeface="Times New Roman" panose="02020603050405020304" pitchFamily="18" charset="0"/>
                  </a:rPr>
                  <a:t>或</a:t>
                </a:r>
                <a:r>
                  <a:rPr lang="en-US" altLang="zh-CN" sz="2400" dirty="0" smtClean="0">
                    <a:solidFill>
                      <a:srgbClr val="000000"/>
                    </a:solidFill>
                    <a:cs typeface="Times New Roman" panose="02020603050405020304" pitchFamily="18" charset="0"/>
                  </a:rPr>
                  <a:t>8 m/s</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200" dirty="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262558" y="4509120"/>
                <a:ext cx="11521280" cy="1446550"/>
              </a:xfrm>
              <a:prstGeom prst="rect">
                <a:avLst/>
              </a:prstGeom>
              <a:blipFill>
                <a:blip r:embed="rId6"/>
                <a:stretch>
                  <a:fillRect l="-794" r="-847" b="-464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84342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219249"/>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振动图像得质点振动周期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ea typeface="+mj-ea"/>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若波由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点晚振动的时间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间的距离为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则波长为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219249"/>
              </a:xfrm>
              <a:blipFill>
                <a:blip r:embed="rId2"/>
                <a:stretch>
                  <a:fillRect l="-796" r="-849"/>
                </a:stretch>
              </a:blipFill>
            </p:spPr>
            <p:txBody>
              <a:bodyPr/>
              <a:lstStyle/>
              <a:p>
                <a:r>
                  <a:rPr lang="zh-CN" altLang="en-US">
                    <a:noFill/>
                  </a:rPr>
                  <a:t> </a:t>
                </a:r>
              </a:p>
            </p:txBody>
          </p:sp>
        </mc:Fallback>
      </mc:AlternateContent>
      <p:pic>
        <p:nvPicPr>
          <p:cNvPr id="4" name="24解析.eps" descr="id:2147493045;FounderCES"/>
          <p:cNvPicPr/>
          <p:nvPr/>
        </p:nvPicPr>
        <p:blipFill>
          <a:blip r:embed="rId3"/>
          <a:stretch>
            <a:fillRect/>
          </a:stretch>
        </p:blipFill>
        <p:spPr>
          <a:xfrm>
            <a:off x="360854" y="980728"/>
            <a:ext cx="840740" cy="299720"/>
          </a:xfrm>
          <a:prstGeom prst="rect">
            <a:avLst/>
          </a:prstGeom>
        </p:spPr>
      </p:pic>
      <p:pic>
        <p:nvPicPr>
          <p:cNvPr id="5" name="24xb20a.jpg" descr="id:2147493031;FounderCES"/>
          <p:cNvPicPr/>
          <p:nvPr/>
        </p:nvPicPr>
        <p:blipFill>
          <a:blip r:embed="rId4"/>
          <a:stretch>
            <a:fillRect/>
          </a:stretch>
        </p:blipFill>
        <p:spPr>
          <a:xfrm>
            <a:off x="5663158" y="3789040"/>
            <a:ext cx="2592288" cy="2275771"/>
          </a:xfrm>
          <a:prstGeom prst="rect">
            <a:avLst/>
          </a:prstGeom>
        </p:spPr>
      </p:pic>
      <p:pic>
        <p:nvPicPr>
          <p:cNvPr id="6" name="24xb20b.jpg" descr="id:2147493038;FounderCES"/>
          <p:cNvPicPr/>
          <p:nvPr/>
        </p:nvPicPr>
        <p:blipFill>
          <a:blip r:embed="rId5">
            <a:clrChange>
              <a:clrFrom>
                <a:srgbClr val="FFFFFE"/>
              </a:clrFrom>
              <a:clrTo>
                <a:srgbClr val="FFFFFE">
                  <a:alpha val="0"/>
                </a:srgbClr>
              </a:clrTo>
            </a:clrChange>
          </a:blip>
          <a:stretch>
            <a:fillRect/>
          </a:stretch>
        </p:blipFill>
        <p:spPr>
          <a:xfrm>
            <a:off x="8615486" y="3916967"/>
            <a:ext cx="2547835" cy="2104321"/>
          </a:xfrm>
          <a:prstGeom prst="rect">
            <a:avLst/>
          </a:prstGeom>
        </p:spPr>
      </p:pic>
    </p:spTree>
    <p:extLst>
      <p:ext uri="{BB962C8B-B14F-4D97-AF65-F5344CB8AC3E}">
        <p14:creationId xmlns:p14="http://schemas.microsoft.com/office/powerpoint/2010/main" val="24802687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524572"/>
              </a:xfrm>
            </p:spPr>
            <p:txBody>
              <a:bodyPr/>
              <a:lstStyle/>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若波由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点晚振动的时间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间的距离为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则波长为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524572"/>
              </a:xfrm>
              <a:blipFill>
                <a:blip r:embed="rId2"/>
                <a:stretch>
                  <a:fillRect l="-796"/>
                </a:stretch>
              </a:blipFill>
            </p:spPr>
            <p:txBody>
              <a:bodyPr/>
              <a:lstStyle/>
              <a:p>
                <a:r>
                  <a:rPr lang="zh-CN" altLang="en-US">
                    <a:noFill/>
                  </a:rPr>
                  <a:t> </a:t>
                </a:r>
              </a:p>
            </p:txBody>
          </p:sp>
        </mc:Fallback>
      </mc:AlternateContent>
      <p:pic>
        <p:nvPicPr>
          <p:cNvPr id="4" name="24xb20a.jpg" descr="id:2147493031;FounderCES"/>
          <p:cNvPicPr/>
          <p:nvPr/>
        </p:nvPicPr>
        <p:blipFill>
          <a:blip r:embed="rId3"/>
          <a:stretch>
            <a:fillRect/>
          </a:stretch>
        </p:blipFill>
        <p:spPr>
          <a:xfrm>
            <a:off x="5375126" y="3429000"/>
            <a:ext cx="2592288" cy="2275771"/>
          </a:xfrm>
          <a:prstGeom prst="rect">
            <a:avLst/>
          </a:prstGeom>
        </p:spPr>
      </p:pic>
      <p:pic>
        <p:nvPicPr>
          <p:cNvPr id="5" name="24xb20b.jpg" descr="id:2147493038;FounderCES"/>
          <p:cNvPicPr/>
          <p:nvPr/>
        </p:nvPicPr>
        <p:blipFill>
          <a:blip r:embed="rId4">
            <a:clrChange>
              <a:clrFrom>
                <a:srgbClr val="FFFFFE"/>
              </a:clrFrom>
              <a:clrTo>
                <a:srgbClr val="FFFFFE">
                  <a:alpha val="0"/>
                </a:srgbClr>
              </a:clrTo>
            </a:clrChange>
          </a:blip>
          <a:stretch>
            <a:fillRect/>
          </a:stretch>
        </p:blipFill>
        <p:spPr>
          <a:xfrm>
            <a:off x="8327454" y="3429000"/>
            <a:ext cx="2664296" cy="2275771"/>
          </a:xfrm>
          <a:prstGeom prst="rect">
            <a:avLst/>
          </a:prstGeom>
        </p:spPr>
      </p:pic>
    </p:spTree>
    <p:extLst>
      <p:ext uri="{BB962C8B-B14F-4D97-AF65-F5344CB8AC3E}">
        <p14:creationId xmlns:p14="http://schemas.microsoft.com/office/powerpoint/2010/main" val="8084106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06574" y="1639236"/>
            <a:ext cx="1254116" cy="369395"/>
          </a:xfrm>
          <a:prstGeom prst="rect">
            <a:avLst/>
          </a:prstGeom>
        </p:spPr>
      </p:pic>
      <p:pic>
        <p:nvPicPr>
          <p:cNvPr id="6" name="24知识过.eps" descr="id:2147491630;FounderCES"/>
          <p:cNvPicPr/>
          <p:nvPr/>
        </p:nvPicPr>
        <p:blipFill>
          <a:blip r:embed="rId3"/>
          <a:stretch>
            <a:fillRect/>
          </a:stretch>
        </p:blipFill>
        <p:spPr>
          <a:xfrm>
            <a:off x="2188368" y="804441"/>
            <a:ext cx="7723262" cy="536327"/>
          </a:xfrm>
          <a:prstGeom prst="rect">
            <a:avLst/>
          </a:prstGeom>
        </p:spPr>
      </p:pic>
      <p:sp>
        <p:nvSpPr>
          <p:cNvPr id="3" name="内容占位符 2"/>
          <p:cNvSpPr>
            <a:spLocks noGrp="1"/>
          </p:cNvSpPr>
          <p:nvPr>
            <p:ph idx="1"/>
          </p:nvPr>
        </p:nvSpPr>
        <p:spPr>
          <a:xfrm>
            <a:off x="360854" y="1484784"/>
            <a:ext cx="11485848" cy="3900235"/>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多普勒效应</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音调与响度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音调：音调由频率决定，频率高则音调高，频率低则音调低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响度：响度由振幅决定，振幅大则响度大，振幅小则响度小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多普勒效应</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由于波源与观察者之间有相对运动，使观察者接收到的波的频率发生变化的现象，这种现象叫作多普勒效应，它是奥地利物理学家多普勒在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年首先发现的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多普勒效应产生的原因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波源与观察者相对静止时，单位时间内通过观察者的波峰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或密部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的数目是一定的，观察者观测到的频率等于波源振动的频率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波源与观察者</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相互靠近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时，单位时间内通过观察者的波峰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或密部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的数目增加，观察者观测到的频率大于波源的频率，即观测到的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频率增大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同理可知，波源与观察者</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互相远离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时，观察者观测到的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频率减小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43192" y="908720"/>
            <a:ext cx="1308841" cy="346592"/>
          </a:xfrm>
          <a:prstGeom prst="rect">
            <a:avLst/>
          </a:prstGeom>
        </p:spPr>
      </p:pic>
      <p:sp>
        <p:nvSpPr>
          <p:cNvPr id="4" name="内容占位符 3"/>
          <p:cNvSpPr>
            <a:spLocks noGrp="1"/>
          </p:cNvSpPr>
          <p:nvPr>
            <p:ph idx="1"/>
          </p:nvPr>
        </p:nvSpPr>
        <p:spPr>
          <a:xfrm>
            <a:off x="360854" y="764704"/>
            <a:ext cx="11485848" cy="5562228"/>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多普勒效应</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测量车辆的速度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交通警察向行进中的车辆发射频率已知的超声波，同时测量反射波的频率，通过分析反射波频率的变化就可以测量车辆的行驶速度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测天体速度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通过测量天体上某些元素发出的光波的频率，然后与地球上这些元素静止时发光的频率对照，就可以算出此天体相对地球的运动情况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医疗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医院里通过用超声波测定血流的速度，可以检查心脏、大脑、眼底等处的血管病变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14045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51;FounderCES"/>
          <p:cNvPicPr/>
          <p:nvPr/>
        </p:nvPicPr>
        <p:blipFill>
          <a:blip r:embed="rId2"/>
          <a:stretch>
            <a:fillRect/>
          </a:stretch>
        </p:blipFill>
        <p:spPr>
          <a:xfrm>
            <a:off x="2134766" y="739720"/>
            <a:ext cx="7628890" cy="659130"/>
          </a:xfrm>
          <a:prstGeom prst="rect">
            <a:avLst/>
          </a:prstGeom>
        </p:spPr>
      </p:pic>
      <p:pic>
        <p:nvPicPr>
          <p:cNvPr id="9" name="图片 8"/>
          <p:cNvPicPr>
            <a:picLocks noChangeAspect="1"/>
          </p:cNvPicPr>
          <p:nvPr/>
        </p:nvPicPr>
        <p:blipFill>
          <a:blip r:embed="rId3"/>
          <a:stretch>
            <a:fillRect/>
          </a:stretch>
        </p:blipFill>
        <p:spPr>
          <a:xfrm>
            <a:off x="374259" y="1602023"/>
            <a:ext cx="959793" cy="337706"/>
          </a:xfrm>
          <a:prstGeom prst="rect">
            <a:avLst/>
          </a:prstGeom>
        </p:spPr>
      </p:pic>
      <p:sp>
        <p:nvSpPr>
          <p:cNvPr id="3" name="内容占位符 2"/>
          <p:cNvSpPr>
            <a:spLocks noGrp="1"/>
          </p:cNvSpPr>
          <p:nvPr>
            <p:ph idx="1"/>
          </p:nvPr>
        </p:nvSpPr>
        <p:spPr>
          <a:xfrm>
            <a:off x="360854" y="1412776"/>
            <a:ext cx="11485848" cy="5078313"/>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多普勒效应</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波源完成一次全振动，向外发出一个波长的波，称为一个完全波，频率表示单位时间内波源完成全振动的次数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因此波源的频率又等于单位时间内波源发出的完全波的个数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以声波为例，观察者听到的声音的音调，是由观察者接收到的频率决定的，即单位时间内接收到的完全波的个数决定的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波源和观察者间相对距离不变：观察者接收到的频率等于波源的频率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波源和观察者间相对距离发生变化：观察者在单位时间内接收到的完全波的个数发生变化，即接收到的频率发生变化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波源与观察者如果相互靠近，观察者接收到的频率增大；二者如果相互远离，观察者接收到的频率减小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多普勒效应的特点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多普勒效应是指所接收到的波的频率与波源频率不同的现象，并不是接收到的波的强度发生变化的现象，要正确区分频率和强度这两个物理量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观察者垂直于波的传播方向移动时，不产生多普勒效应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波的传播速度不因波源的移动而改变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多普勒效应的普遍特性：不是只有机械波会产生多普勒效应，电磁波也会产生这一现象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66106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2"/>
          <a:stretch>
            <a:fillRect/>
          </a:stretch>
        </p:blipFill>
        <p:spPr>
          <a:xfrm>
            <a:off x="358412" y="917051"/>
            <a:ext cx="994484" cy="320124"/>
          </a:xfrm>
          <a:prstGeom prst="rect">
            <a:avLst/>
          </a:prstGeom>
        </p:spPr>
      </p:pic>
      <p:pic>
        <p:nvPicPr>
          <p:cNvPr id="7" name="24答案.eps" descr="id:2147491701;FounderCES"/>
          <p:cNvPicPr/>
          <p:nvPr/>
        </p:nvPicPr>
        <p:blipFill>
          <a:blip r:embed="rId3"/>
          <a:stretch>
            <a:fillRect/>
          </a:stretch>
        </p:blipFill>
        <p:spPr>
          <a:xfrm>
            <a:off x="435284" y="3581981"/>
            <a:ext cx="840740" cy="299720"/>
          </a:xfrm>
          <a:prstGeom prst="rect">
            <a:avLst/>
          </a:prstGeom>
        </p:spPr>
      </p:pic>
      <p:sp>
        <p:nvSpPr>
          <p:cNvPr id="4" name="内容占位符 3"/>
          <p:cNvSpPr>
            <a:spLocks noGrp="1"/>
          </p:cNvSpPr>
          <p:nvPr>
            <p:ph idx="1"/>
          </p:nvPr>
        </p:nvSpPr>
        <p:spPr>
          <a:xfrm>
            <a:off x="360854" y="764704"/>
            <a:ext cx="11485848" cy="2792239"/>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多普勒效应，下列说法正确的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多普勒效应是由于波的叠加引起的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当观察者匀速远离波源时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观察者接收到的波的频率会变小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当波源向观察者匀速靠近时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波源的频率会变大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只有声波才能发生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多普勒效应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558702" y="3501008"/>
            <a:ext cx="389850" cy="461665"/>
          </a:xfrm>
          <a:prstGeom prst="rect">
            <a:avLst/>
          </a:prstGeom>
        </p:spPr>
        <p:txBody>
          <a:bodyPr wrap="none">
            <a:spAutoFit/>
          </a:bodyPr>
          <a:lstStyle/>
          <a:p>
            <a:r>
              <a:rPr lang="en-US" altLang="zh-CN" sz="2400">
                <a:solidFill>
                  <a:srgbClr val="000000"/>
                </a:solidFill>
              </a:rPr>
              <a:t>B</a:t>
            </a:r>
            <a:endParaRPr lang="zh-CN" altLang="en-US"/>
          </a:p>
        </p:txBody>
      </p:sp>
      <p:pic>
        <p:nvPicPr>
          <p:cNvPr id="6" name="24解析.eps" descr="id:2147491694;FounderCES"/>
          <p:cNvPicPr/>
          <p:nvPr/>
        </p:nvPicPr>
        <p:blipFill>
          <a:blip r:embed="rId4"/>
          <a:stretch>
            <a:fillRect/>
          </a:stretch>
        </p:blipFill>
        <p:spPr>
          <a:xfrm>
            <a:off x="452294" y="4188582"/>
            <a:ext cx="764309" cy="272473"/>
          </a:xfrm>
          <a:prstGeom prst="rect">
            <a:avLst/>
          </a:prstGeom>
        </p:spPr>
      </p:pic>
      <p:sp>
        <p:nvSpPr>
          <p:cNvPr id="8" name="内容占位符 5"/>
          <p:cNvSpPr txBox="1">
            <a:spLocks/>
          </p:cNvSpPr>
          <p:nvPr/>
        </p:nvSpPr>
        <p:spPr bwMode="auto">
          <a:xfrm>
            <a:off x="406574" y="400506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110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多普勒效应是由于观察者和波源间相对位置的变化而产生的</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当观察者匀速远离波源时</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观察者接收到的波的频率会变小</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当波源向观察者匀速靠近时</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观察者接收到的波的频率会变大</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但波源的频率始终不变</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多普勒效应不仅仅适用于声波</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也适用于其他类型的波</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包括电磁波</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spc="-100"/>
          </a:p>
        </p:txBody>
      </p:sp>
    </p:spTree>
    <p:extLst>
      <p:ext uri="{BB962C8B-B14F-4D97-AF65-F5344CB8AC3E}">
        <p14:creationId xmlns:p14="http://schemas.microsoft.com/office/powerpoint/2010/main" val="358224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53616" y="908720"/>
            <a:ext cx="968680" cy="342148"/>
          </a:xfrm>
          <a:prstGeom prst="rect">
            <a:avLst/>
          </a:prstGeom>
        </p:spPr>
      </p:pic>
      <p:sp>
        <p:nvSpPr>
          <p:cNvPr id="4" name="内容占位符 3"/>
          <p:cNvSpPr>
            <a:spLocks noGrp="1"/>
          </p:cNvSpPr>
          <p:nvPr>
            <p:ph idx="1"/>
          </p:nvPr>
        </p:nvSpPr>
        <p:spPr>
          <a:xfrm>
            <a:off x="360854" y="764704"/>
            <a:ext cx="11485848" cy="576248"/>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发生</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多普勒效应的几种</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情况</a:t>
            </a:r>
            <a:endParaRPr lang="zh-CN" altLang="en-US"/>
          </a:p>
        </p:txBody>
      </p:sp>
      <p:graphicFrame>
        <p:nvGraphicFramePr>
          <p:cNvPr id="2" name="表格 1"/>
          <p:cNvGraphicFramePr>
            <a:graphicFrameLocks noGrp="1"/>
          </p:cNvGraphicFramePr>
          <p:nvPr>
            <p:extLst>
              <p:ext uri="{D42A27DB-BD31-4B8C-83A1-F6EECF244321}">
                <p14:modId xmlns:p14="http://schemas.microsoft.com/office/powerpoint/2010/main" val="3817259569"/>
              </p:ext>
            </p:extLst>
          </p:nvPr>
        </p:nvGraphicFramePr>
        <p:xfrm>
          <a:off x="360854" y="1340769"/>
          <a:ext cx="11485848" cy="5260592"/>
        </p:xfrm>
        <a:graphic>
          <a:graphicData uri="http://schemas.openxmlformats.org/drawingml/2006/table">
            <a:tbl>
              <a:tblPr firstRow="1" firstCol="1" bandRow="1"/>
              <a:tblGrid>
                <a:gridCol w="3408703">
                  <a:extLst>
                    <a:ext uri="{9D8B030D-6E8A-4147-A177-3AD203B41FA5}">
                      <a16:colId xmlns:a16="http://schemas.microsoft.com/office/drawing/2014/main" val="1158615814"/>
                    </a:ext>
                  </a:extLst>
                </a:gridCol>
                <a:gridCol w="2469665">
                  <a:extLst>
                    <a:ext uri="{9D8B030D-6E8A-4147-A177-3AD203B41FA5}">
                      <a16:colId xmlns:a16="http://schemas.microsoft.com/office/drawing/2014/main" val="549293945"/>
                    </a:ext>
                  </a:extLst>
                </a:gridCol>
                <a:gridCol w="5607480">
                  <a:extLst>
                    <a:ext uri="{9D8B030D-6E8A-4147-A177-3AD203B41FA5}">
                      <a16:colId xmlns:a16="http://schemas.microsoft.com/office/drawing/2014/main" val="1830899919"/>
                    </a:ext>
                  </a:extLst>
                </a:gridCol>
              </a:tblGrid>
              <a:tr h="50692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相对位置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002" marR="300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82258296"/>
                  </a:ext>
                </a:extLst>
              </a:tr>
              <a:tr h="1420112">
                <a:tc>
                  <a:txBody>
                    <a:bodyPr/>
                    <a:lstStyle/>
                    <a:p>
                      <a:pPr algn="l"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a:t>
                      </a:r>
                      <a:r>
                        <a:rPr lang="zh-CN" sz="2400" b="1" dirty="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源</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和观察者</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相对位置不变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002" marR="300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58823711"/>
                  </a:ext>
                </a:extLst>
              </a:tr>
              <a:tr h="1520760">
                <a:tc>
                  <a:txBody>
                    <a:bodyPr/>
                    <a:lstStyle/>
                    <a:p>
                      <a:pPr algn="l"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若靠近波源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若远离波源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002" marR="300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86445045"/>
                  </a:ext>
                </a:extLst>
              </a:tr>
              <a:tr h="1520760">
                <a:tc>
                  <a:txBody>
                    <a:bodyPr/>
                    <a:lstStyle/>
                    <a:p>
                      <a:pPr algn="l"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002" marR="300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8168213"/>
                  </a:ext>
                </a:extLst>
              </a:tr>
            </a:tbl>
          </a:graphicData>
        </a:graphic>
      </p:graphicFrame>
      <p:pic>
        <p:nvPicPr>
          <p:cNvPr id="9" name="hjqw58n.jpg"/>
          <p:cNvPicPr/>
          <p:nvPr/>
        </p:nvPicPr>
        <p:blipFill>
          <a:blip r:embed="rId3"/>
          <a:stretch>
            <a:fillRect/>
          </a:stretch>
        </p:blipFill>
        <p:spPr>
          <a:xfrm>
            <a:off x="4315304" y="1917017"/>
            <a:ext cx="1250315" cy="1250315"/>
          </a:xfrm>
          <a:prstGeom prst="rect">
            <a:avLst/>
          </a:prstGeom>
        </p:spPr>
      </p:pic>
      <p:pic>
        <p:nvPicPr>
          <p:cNvPr id="10" name="hjqw59n.jpg"/>
          <p:cNvPicPr/>
          <p:nvPr/>
        </p:nvPicPr>
        <p:blipFill>
          <a:blip r:embed="rId4"/>
          <a:stretch>
            <a:fillRect/>
          </a:stretch>
        </p:blipFill>
        <p:spPr>
          <a:xfrm>
            <a:off x="4306172" y="3476987"/>
            <a:ext cx="1509395" cy="1320165"/>
          </a:xfrm>
          <a:prstGeom prst="rect">
            <a:avLst/>
          </a:prstGeom>
        </p:spPr>
      </p:pic>
      <p:pic>
        <p:nvPicPr>
          <p:cNvPr id="11" name="hjqw60n.jpg"/>
          <p:cNvPicPr/>
          <p:nvPr/>
        </p:nvPicPr>
        <p:blipFill>
          <a:blip r:embed="rId5"/>
          <a:stretch>
            <a:fillRect/>
          </a:stretch>
        </p:blipFill>
        <p:spPr>
          <a:xfrm>
            <a:off x="4306172" y="5080466"/>
            <a:ext cx="1543685" cy="1372870"/>
          </a:xfrm>
          <a:prstGeom prst="rect">
            <a:avLst/>
          </a:prstGeom>
        </p:spPr>
      </p:pic>
    </p:spTree>
    <p:extLst>
      <p:ext uri="{BB962C8B-B14F-4D97-AF65-F5344CB8AC3E}">
        <p14:creationId xmlns:p14="http://schemas.microsoft.com/office/powerpoint/2010/main" val="3038474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91708;FounderCES"/>
          <p:cNvPicPr/>
          <p:nvPr/>
        </p:nvPicPr>
        <p:blipFill>
          <a:blip r:embed="rId2"/>
          <a:stretch>
            <a:fillRect/>
          </a:stretch>
        </p:blipFill>
        <p:spPr>
          <a:xfrm>
            <a:off x="375220" y="947359"/>
            <a:ext cx="904076" cy="291022"/>
          </a:xfrm>
          <a:prstGeom prst="rect">
            <a:avLst/>
          </a:prstGeom>
        </p:spPr>
      </p:pic>
      <p:pic>
        <p:nvPicPr>
          <p:cNvPr id="8" name="24答案.eps" descr="id:2147491722;FounderCES"/>
          <p:cNvPicPr/>
          <p:nvPr/>
        </p:nvPicPr>
        <p:blipFill>
          <a:blip r:embed="rId3"/>
          <a:stretch>
            <a:fillRect/>
          </a:stretch>
        </p:blipFill>
        <p:spPr>
          <a:xfrm>
            <a:off x="484859" y="4365104"/>
            <a:ext cx="840740" cy="299720"/>
          </a:xfrm>
          <a:prstGeom prst="rect">
            <a:avLst/>
          </a:prstGeom>
        </p:spPr>
      </p:pic>
      <p:sp>
        <p:nvSpPr>
          <p:cNvPr id="3" name="内容占位符 2"/>
          <p:cNvSpPr>
            <a:spLocks noGrp="1"/>
          </p:cNvSpPr>
          <p:nvPr>
            <p:ph idx="1"/>
          </p:nvPr>
        </p:nvSpPr>
        <p:spPr>
          <a:xfrm>
            <a:off x="360854" y="764704"/>
            <a:ext cx="11485848" cy="3416320"/>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如图所示，产生机械波的波源从</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点开始做匀速运动，图中圆表示波峰，已知波源振动的频率为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该图表示波源正在向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点接收到的波的频率是定值且大于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点接收到的波的频率是定值且大于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点接收到的波的频率是定值且大于</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wld611.jpg" descr="id:2147492975;FounderCES"/>
          <p:cNvPicPr/>
          <p:nvPr/>
        </p:nvPicPr>
        <p:blipFill>
          <a:blip r:embed="rId4"/>
          <a:stretch>
            <a:fillRect/>
          </a:stretch>
        </p:blipFill>
        <p:spPr>
          <a:xfrm>
            <a:off x="7895406" y="1556792"/>
            <a:ext cx="3384376" cy="2536296"/>
          </a:xfrm>
          <a:prstGeom prst="rect">
            <a:avLst/>
          </a:prstGeom>
        </p:spPr>
      </p:pic>
      <p:sp>
        <p:nvSpPr>
          <p:cNvPr id="2" name="矩形 1"/>
          <p:cNvSpPr/>
          <p:nvPr/>
        </p:nvSpPr>
        <p:spPr>
          <a:xfrm>
            <a:off x="1486694" y="4191798"/>
            <a:ext cx="389850" cy="646331"/>
          </a:xfrm>
          <a:prstGeom prst="rect">
            <a:avLst/>
          </a:prstGeom>
        </p:spPr>
        <p:txBody>
          <a:bodyPr wrap="none">
            <a:spAutoFit/>
          </a:bodyPr>
          <a:lstStyle/>
          <a:p>
            <a:pPr algn="just">
              <a:lnSpc>
                <a:spcPct val="150000"/>
              </a:lnSpc>
              <a:spcAft>
                <a:spcPts val="0"/>
              </a:spcAft>
              <a:tabLst>
                <a:tab pos="6301105" algn="l"/>
              </a:tabLst>
            </a:pPr>
            <a:r>
              <a:rPr lang="en-US" altLang="zh-CN" sz="2400">
                <a:solidFill>
                  <a:srgbClr val="000000"/>
                </a:solidFill>
                <a:cs typeface="Times New Roman" panose="02020603050405020304" pitchFamily="18" charset="0"/>
              </a:rPr>
              <a:t>B</a:t>
            </a:r>
            <a:endParaRPr lang="zh-CN" altLang="zh-CN" sz="12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13206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TotalTime>
  <Words>1471</Words>
  <Application>Microsoft Office PowerPoint</Application>
  <PresentationFormat>自定义</PresentationFormat>
  <Paragraphs>81</Paragraphs>
  <Slides>16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16</vt:i4>
      </vt:variant>
    </vt:vector>
  </HeadingPairs>
  <TitlesOfParts>
    <vt:vector size="27"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396</cp:revision>
  <dcterms:created xsi:type="dcterms:W3CDTF">2020-11-06T05:24:00Z</dcterms:created>
  <dcterms:modified xsi:type="dcterms:W3CDTF">2025-06-22T14:22:16Z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